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sldIdLst>
    <p:sldId id="305" r:id="rId2"/>
    <p:sldId id="278" r:id="rId3"/>
    <p:sldId id="261" r:id="rId4"/>
    <p:sldId id="271" r:id="rId5"/>
    <p:sldId id="279" r:id="rId6"/>
    <p:sldId id="291" r:id="rId7"/>
    <p:sldId id="280" r:id="rId8"/>
    <p:sldId id="281" r:id="rId9"/>
    <p:sldId id="285" r:id="rId10"/>
    <p:sldId id="286" r:id="rId11"/>
    <p:sldId id="302" r:id="rId12"/>
    <p:sldId id="303" r:id="rId13"/>
    <p:sldId id="289" r:id="rId14"/>
    <p:sldId id="317" r:id="rId15"/>
    <p:sldId id="298" r:id="rId16"/>
    <p:sldId id="299" r:id="rId17"/>
    <p:sldId id="301" r:id="rId18"/>
    <p:sldId id="320" r:id="rId19"/>
    <p:sldId id="297" r:id="rId20"/>
    <p:sldId id="319" r:id="rId2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EAEEF-EAA7-4AA3-8F75-2429C267059A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CBD4A-ADB4-4B73-A710-5146924837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45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CBD4A-ADB4-4B73-A710-51469248370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1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657E1-90DF-4035-9BE6-C3ADBABB1522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C6686-C236-454E-903C-C5C128EAAEA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61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4AF-E0EE-42F6-9C37-1CE8D1DBB543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F7E8-21E8-40B0-BA86-8CEBB337FF5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58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5ADDD-D03F-4793-9C0F-990484A0CD91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C92CB-A88D-4A4D-93CE-915234F4A2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54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5ADDD-D03F-4793-9C0F-990484A0CD91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C92CB-A88D-4A4D-93CE-915234F4A2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537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5ADDD-D03F-4793-9C0F-990484A0CD91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C92CB-A88D-4A4D-93CE-915234F4A2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66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5ADDD-D03F-4793-9C0F-990484A0CD91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C92CB-A88D-4A4D-93CE-915234F4A2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29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5ADDD-D03F-4793-9C0F-990484A0CD91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C92CB-A88D-4A4D-93CE-915234F4A2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44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AC3B4-DF55-4FA2-8C81-87A0422C1EDB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6E55E-B0B8-45D4-AAD3-A923CB22082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1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BF605-27E8-4D1F-94F5-6F03023AA419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DDD9A-FE9C-4830-8FF5-B35DF4F605B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35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33C5A-07DE-46BC-806E-C84D97A04A87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4AD2-12DB-4438-88BB-EBA945C2CB5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70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9E717-0B8B-4100-BB64-FAA38EF0917D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D3460-22CD-4DB6-B19D-A388350ADF1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07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F3CF6-2F82-4A67-A537-B866AA84C77C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E9A65-B9D2-44D1-97E0-8715B55CC7A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30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85350-5F59-441D-98FB-3547BFD25C39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791BF-0D00-4014-9319-EBE7675670E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34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D0B1-43D2-4388-ACB2-A046060C2513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48C12-F23C-4882-A675-8616B38E4C3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29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55F55-BFD7-4E26-BAD8-8EB85FC2EBEC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14E56-DB76-4816-AB5F-1156492325C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3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4665C-E9EA-4351-8F49-BCAB0B9FFB00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82831-FFE4-4E7A-A6F5-00CE7B7C45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07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6A19E-6932-4D22-BA80-AC37209AEE91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32AA0-CC83-4CD8-9F7C-B0E0D432675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46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DF5ADDD-D03F-4793-9C0F-990484A0CD91}" type="datetimeFigureOut">
              <a:rPr lang="nl-NL" smtClean="0"/>
              <a:pPr>
                <a:defRPr/>
              </a:pPr>
              <a:t>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85C92CB-A88D-4A4D-93CE-915234F4A2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772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486600" cy="3600400"/>
          </a:xfrm>
        </p:spPr>
        <p:txBody>
          <a:bodyPr>
            <a:normAutofit fontScale="90000"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Deltion </a:t>
            </a:r>
            <a:r>
              <a:rPr lang="nl-NL" sz="4000" b="1" dirty="0" err="1" smtClean="0">
                <a:solidFill>
                  <a:schemeClr val="bg1"/>
                </a:solidFill>
              </a:rPr>
              <a:t>Prokkelt</a:t>
            </a:r>
            <a:r>
              <a:rPr lang="nl-NL" sz="4000" b="1" dirty="0">
                <a:solidFill>
                  <a:schemeClr val="bg1"/>
                </a:solidFill>
              </a:rPr>
              <a:t> </a:t>
            </a:r>
            <a:r>
              <a:rPr lang="nl-NL" sz="4000" b="1" dirty="0" smtClean="0">
                <a:solidFill>
                  <a:schemeClr val="bg1"/>
                </a:solidFill>
              </a:rPr>
              <a:t>in </a:t>
            </a:r>
            <a:br>
              <a:rPr lang="nl-NL" sz="4000" b="1" dirty="0" smtClean="0">
                <a:solidFill>
                  <a:schemeClr val="bg1"/>
                </a:solidFill>
              </a:rPr>
            </a:br>
            <a:r>
              <a:rPr lang="nl-NL" sz="4000" b="1" dirty="0" smtClean="0">
                <a:solidFill>
                  <a:schemeClr val="bg1"/>
                </a:solidFill>
              </a:rPr>
              <a:t>samenwerking met:</a:t>
            </a:r>
            <a:r>
              <a:rPr lang="nl-NL" sz="3100" b="1" dirty="0" smtClean="0">
                <a:solidFill>
                  <a:schemeClr val="bg1"/>
                </a:solidFill>
              </a:rPr>
              <a:t/>
            </a:r>
            <a:br>
              <a:rPr lang="nl-NL" sz="3100" b="1" dirty="0" smtClean="0">
                <a:solidFill>
                  <a:schemeClr val="bg1"/>
                </a:solidFill>
              </a:rPr>
            </a:br>
            <a:r>
              <a:rPr lang="nl-NL" sz="3100" b="1" dirty="0" smtClean="0">
                <a:solidFill>
                  <a:schemeClr val="bg1"/>
                </a:solidFill>
              </a:rPr>
              <a:t/>
            </a:r>
            <a:br>
              <a:rPr lang="nl-NL" sz="3100" b="1" dirty="0" smtClean="0">
                <a:solidFill>
                  <a:schemeClr val="bg1"/>
                </a:solidFill>
              </a:rPr>
            </a:br>
            <a:r>
              <a:rPr lang="nl-NL" sz="3100" b="1" dirty="0" err="1" smtClean="0">
                <a:solidFill>
                  <a:schemeClr val="bg1"/>
                </a:solidFill>
              </a:rPr>
              <a:t>Frion</a:t>
            </a:r>
            <a:r>
              <a:rPr lang="nl-NL" sz="3100" b="1" dirty="0" smtClean="0">
                <a:solidFill>
                  <a:schemeClr val="bg1"/>
                </a:solidFill>
              </a:rPr>
              <a:t>, zorginstelling JP van de Bent en Philadelphia, ODDC de </a:t>
            </a:r>
            <a:r>
              <a:rPr lang="nl-NL" sz="3100" b="1" dirty="0" err="1" smtClean="0">
                <a:solidFill>
                  <a:schemeClr val="bg1"/>
                </a:solidFill>
              </a:rPr>
              <a:t>Niloka</a:t>
            </a:r>
            <a:r>
              <a:rPr lang="nl-NL" sz="3100" b="1" dirty="0" smtClean="0">
                <a:solidFill>
                  <a:schemeClr val="bg1"/>
                </a:solidFill>
              </a:rPr>
              <a:t> en Onderwijscentrum de Twijn</a:t>
            </a:r>
            <a:r>
              <a:rPr lang="nl-NL" sz="3100" dirty="0" smtClean="0"/>
              <a:t/>
            </a:r>
            <a:br>
              <a:rPr lang="nl-NL" sz="3100" dirty="0" smtClean="0"/>
            </a:br>
            <a:endParaRPr lang="nl-NL" sz="31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685800" y="3645024"/>
            <a:ext cx="7086600" cy="2952327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Een kort overzicht van de </a:t>
            </a:r>
            <a:r>
              <a:rPr lang="nl-NL" b="1" dirty="0" err="1">
                <a:solidFill>
                  <a:schemeClr val="bg1"/>
                </a:solidFill>
              </a:rPr>
              <a:t>P</a:t>
            </a:r>
            <a:r>
              <a:rPr lang="nl-NL" b="1" dirty="0" err="1" smtClean="0">
                <a:solidFill>
                  <a:schemeClr val="bg1"/>
                </a:solidFill>
              </a:rPr>
              <a:t>rokkels</a:t>
            </a:r>
            <a:r>
              <a:rPr lang="nl-NL" b="1" dirty="0" smtClean="0">
                <a:solidFill>
                  <a:schemeClr val="bg1"/>
                </a:solidFill>
              </a:rPr>
              <a:t>  van de afgelopen 4 jaar. 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En een ervaring/ voorbeeld van een </a:t>
            </a:r>
            <a:r>
              <a:rPr lang="nl-NL" b="1" dirty="0" err="1" smtClean="0">
                <a:solidFill>
                  <a:schemeClr val="bg1"/>
                </a:solidFill>
              </a:rPr>
              <a:t>Prokkel</a:t>
            </a:r>
            <a:r>
              <a:rPr lang="nl-NL" b="1" dirty="0" smtClean="0">
                <a:solidFill>
                  <a:schemeClr val="bg1"/>
                </a:solidFill>
              </a:rPr>
              <a:t> samen met Onderwijscentrum de Twijn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517232"/>
            <a:ext cx="2593640" cy="889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5278833"/>
            <a:ext cx="2953308" cy="908710"/>
          </a:xfrm>
          <a:prstGeom prst="rect">
            <a:avLst/>
          </a:prstGeom>
        </p:spPr>
      </p:pic>
      <p:pic>
        <p:nvPicPr>
          <p:cNvPr id="6" name="Picture 4" descr="logo half blauw klein forma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"/>
            <a:ext cx="3439323" cy="62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08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2067" y="188913"/>
            <a:ext cx="6216200" cy="1655911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err="1" smtClean="0">
                <a:solidFill>
                  <a:schemeClr val="bg1"/>
                </a:solidFill>
              </a:rPr>
              <a:t>Prokkel</a:t>
            </a:r>
            <a:r>
              <a:rPr lang="nl-NL" b="1" dirty="0" smtClean="0">
                <a:solidFill>
                  <a:schemeClr val="bg1"/>
                </a:solidFill>
              </a:rPr>
              <a:t> 2013</a:t>
            </a:r>
            <a:br>
              <a:rPr lang="nl-NL" b="1" dirty="0" smtClean="0">
                <a:solidFill>
                  <a:schemeClr val="bg1"/>
                </a:solidFill>
              </a:rPr>
            </a:b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</a:rPr>
              <a:t>De samenwerking is uitgebreid met: </a:t>
            </a:r>
          </a:p>
          <a:p>
            <a:pPr marL="0" indent="0">
              <a:buNone/>
            </a:pPr>
            <a:endParaRPr lang="nl-NL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</a:rPr>
              <a:t>*  Onderwijscentrum de Twijn  </a:t>
            </a:r>
          </a:p>
          <a:p>
            <a:r>
              <a:rPr lang="nl-NL" b="1" dirty="0">
                <a:solidFill>
                  <a:schemeClr val="bg1"/>
                </a:solidFill>
              </a:rPr>
              <a:t>Z</a:t>
            </a:r>
            <a:r>
              <a:rPr lang="nl-NL" b="1" dirty="0" smtClean="0">
                <a:solidFill>
                  <a:schemeClr val="bg1"/>
                </a:solidFill>
              </a:rPr>
              <a:t>orginstelling JP van de Bent 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Zorginstelling Philadelphia  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ODDC </a:t>
            </a:r>
            <a:r>
              <a:rPr lang="nl-NL" b="1" dirty="0" err="1" smtClean="0">
                <a:solidFill>
                  <a:schemeClr val="bg1"/>
                </a:solidFill>
              </a:rPr>
              <a:t>Niloka</a:t>
            </a:r>
            <a:r>
              <a:rPr lang="nl-NL" b="1" dirty="0" smtClean="0">
                <a:solidFill>
                  <a:schemeClr val="bg1"/>
                </a:solidFill>
              </a:rPr>
              <a:t>.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De Prokkel catwalk wordt Prokkel Open podium met het thema muziek.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De Prokkel stageplekken zijn uitgebreid met o.a. zeevaart, horeca en de opleiding beauty, body &amp; care.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logo half blauw klein form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8913"/>
            <a:ext cx="3071813" cy="55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3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6404699" cy="1368152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Eerste </a:t>
            </a:r>
            <a:r>
              <a:rPr lang="nl-NL" b="1" dirty="0" err="1" smtClean="0">
                <a:solidFill>
                  <a:schemeClr val="bg1"/>
                </a:solidFill>
              </a:rPr>
              <a:t>Prokkel</a:t>
            </a:r>
            <a:r>
              <a:rPr lang="nl-NL" b="1" dirty="0" smtClean="0">
                <a:solidFill>
                  <a:schemeClr val="bg1"/>
                </a:solidFill>
              </a:rPr>
              <a:t> Ervaring  van de Twijn in 2013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67545" y="1844824"/>
            <a:ext cx="7812856" cy="4938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nl-NL" sz="11200" b="1" dirty="0" smtClean="0">
                <a:solidFill>
                  <a:schemeClr val="bg1"/>
                </a:solidFill>
              </a:rPr>
              <a:t>Wat  is een </a:t>
            </a:r>
            <a:r>
              <a:rPr lang="nl-NL" sz="11200" b="1" dirty="0" err="1" smtClean="0">
                <a:solidFill>
                  <a:schemeClr val="bg1"/>
                </a:solidFill>
              </a:rPr>
              <a:t>Prokkel</a:t>
            </a:r>
            <a:r>
              <a:rPr lang="nl-NL" sz="11200" b="1" dirty="0" smtClean="0">
                <a:solidFill>
                  <a:schemeClr val="bg1"/>
                </a:solidFill>
              </a:rPr>
              <a:t>, Sprokkel, </a:t>
            </a:r>
            <a:r>
              <a:rPr lang="nl-NL" sz="11200" b="1" dirty="0" err="1" smtClean="0">
                <a:solidFill>
                  <a:schemeClr val="bg1"/>
                </a:solidFill>
              </a:rPr>
              <a:t>Pokkel</a:t>
            </a:r>
            <a:r>
              <a:rPr lang="nl-NL" sz="11200" b="1" dirty="0" smtClean="0">
                <a:solidFill>
                  <a:schemeClr val="bg1"/>
                </a:solidFill>
              </a:rPr>
              <a:t>……?</a:t>
            </a:r>
          </a:p>
          <a:p>
            <a:endParaRPr lang="nl-NL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82" y="2533053"/>
            <a:ext cx="3810000" cy="3810000"/>
          </a:xfrm>
          <a:prstGeom prst="rect">
            <a:avLst/>
          </a:prstGeom>
        </p:spPr>
      </p:pic>
      <p:pic>
        <p:nvPicPr>
          <p:cNvPr id="6" name="Picture 4" descr="logo half blauw klein forma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070" y="175225"/>
            <a:ext cx="3071813" cy="555625"/>
          </a:xfrm>
          <a:prstGeom prst="rect">
            <a:avLst/>
          </a:prstGeom>
          <a:noFill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338660"/>
            <a:ext cx="2799191" cy="41987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7617">
            <a:off x="5383653" y="3241440"/>
            <a:ext cx="4031971" cy="26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1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3400" y="188640"/>
            <a:ext cx="6554867" cy="1584176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De </a:t>
            </a:r>
            <a:r>
              <a:rPr lang="nl-NL" b="1" dirty="0" err="1" smtClean="0">
                <a:solidFill>
                  <a:schemeClr val="bg1"/>
                </a:solidFill>
              </a:rPr>
              <a:t>Prokkel</a:t>
            </a:r>
            <a:r>
              <a:rPr lang="nl-NL" b="1" dirty="0" smtClean="0">
                <a:solidFill>
                  <a:schemeClr val="bg1"/>
                </a:solidFill>
              </a:rPr>
              <a:t> van de twijn 2014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1152128"/>
          </a:xfrm>
        </p:spPr>
        <p:txBody>
          <a:bodyPr>
            <a:norm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Door te werken met duurzame projecten kan je verfijnen en meer kwaliteit leveren:</a:t>
            </a:r>
          </a:p>
          <a:p>
            <a:endParaRPr lang="nl-NL" dirty="0" smtClean="0"/>
          </a:p>
        </p:txBody>
      </p:sp>
      <p:pic>
        <p:nvPicPr>
          <p:cNvPr id="5" name="Picture 4" descr="logo half blauw klein form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8204"/>
            <a:ext cx="3071813" cy="555625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96" y="2708920"/>
            <a:ext cx="5956184" cy="397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652968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Hoe ziet het er concreet uit:</a:t>
            </a:r>
            <a:r>
              <a:rPr lang="nl-NL" sz="3600" b="1" dirty="0" smtClean="0">
                <a:solidFill>
                  <a:srgbClr val="FF9900"/>
                </a:solidFill>
              </a:rPr>
              <a:t/>
            </a:r>
            <a:br>
              <a:rPr lang="nl-NL" sz="3600" b="1" dirty="0" smtClean="0">
                <a:solidFill>
                  <a:srgbClr val="FF9900"/>
                </a:solidFill>
              </a:rPr>
            </a:br>
            <a:endParaRPr lang="nl-NL" sz="3600" b="1" dirty="0">
              <a:solidFill>
                <a:srgbClr val="FF990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148881"/>
              </p:ext>
            </p:extLst>
          </p:nvPr>
        </p:nvGraphicFramePr>
        <p:xfrm>
          <a:off x="755575" y="1340767"/>
          <a:ext cx="6551687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091"/>
                <a:gridCol w="2695829"/>
                <a:gridCol w="2263767"/>
              </a:tblGrid>
              <a:tr h="6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Datum: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Wat:</a:t>
                      </a:r>
                      <a:endParaRPr lang="nl-NL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 </a:t>
                      </a:r>
                      <a:endParaRPr lang="nl-NL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Tijd: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6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Week 1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C0C0C0"/>
                          </a:highlight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Introductie  voor studenten van de </a:t>
                      </a:r>
                      <a:r>
                        <a:rPr lang="nl-NL" sz="1100" dirty="0" err="1" smtClean="0">
                          <a:effectLst/>
                        </a:rPr>
                        <a:t>Prokkel</a:t>
                      </a:r>
                      <a:r>
                        <a:rPr lang="nl-NL" sz="1100" dirty="0" smtClean="0">
                          <a:effectLst/>
                        </a:rPr>
                        <a:t> op het Deltion College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1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Week 2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</a:rPr>
                        <a:t>Rondleiding</a:t>
                      </a:r>
                      <a:r>
                        <a:rPr lang="nl-NL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o</a:t>
                      </a: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</a:rPr>
                        <a:t>p locatie</a:t>
                      </a:r>
                      <a:r>
                        <a:rPr lang="nl-NL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en eerste kennismaking met de leerling of cliënt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Week 3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chemeClr val="bg1"/>
                          </a:solidFill>
                          <a:effectLst/>
                        </a:rPr>
                        <a:t>Voorbereiding van activiteiten op het</a:t>
                      </a:r>
                      <a:r>
                        <a:rPr lang="nl-NL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nl-NL" sz="11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Deltion</a:t>
                      </a:r>
                      <a:r>
                        <a:rPr lang="nl-NL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College 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Week 4,5 en 6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</a:rPr>
                        <a:t>Eerste , tweede en derde activiteiten</a:t>
                      </a:r>
                      <a:r>
                        <a:rPr lang="nl-NL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uitvoeren op locatie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Week 7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Uitvoering</a:t>
                      </a:r>
                      <a:r>
                        <a:rPr lang="nl-NL" sz="1100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100" baseline="0" dirty="0" err="1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Prokkel</a:t>
                      </a:r>
                      <a:r>
                        <a:rPr lang="nl-NL" sz="1100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op het </a:t>
                      </a:r>
                      <a:r>
                        <a:rPr lang="nl-NL" sz="1100" baseline="0" dirty="0" err="1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Deltion</a:t>
                      </a:r>
                      <a:r>
                        <a:rPr lang="nl-NL" sz="1100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College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Week 8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C0C0C0"/>
                          </a:highlight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Evaluatie</a:t>
                      </a:r>
                      <a:r>
                        <a:rPr lang="nl-NL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met studenten</a:t>
                      </a:r>
                      <a:endParaRPr lang="nl-NL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Week 9</a:t>
                      </a:r>
                      <a:endParaRPr lang="nl-N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Evaluatie</a:t>
                      </a:r>
                      <a:r>
                        <a:rPr lang="nl-NL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met de deelnemende partijen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1702036"/>
            <a:ext cx="175006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Periode 4</a:t>
            </a:r>
            <a:endParaRPr kumimoji="0" lang="nl-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 prokke ballonn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25120"/>
            <a:ext cx="1875730" cy="1359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6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222750"/>
            <a:ext cx="2016224" cy="358378"/>
          </a:xfrm>
        </p:spPr>
        <p:txBody>
          <a:bodyPr>
            <a:normAutofit fontScale="90000"/>
          </a:bodyPr>
          <a:lstStyle/>
          <a:p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3866"/>
            <a:ext cx="4210653" cy="280710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9353"/>
            <a:ext cx="4160375" cy="27735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751" y="2924944"/>
            <a:ext cx="2598665" cy="38979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39" y="3559022"/>
            <a:ext cx="4449482" cy="296632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11560" y="3200295"/>
            <a:ext cx="560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Stage bij de afdeling metselen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 flipH="1">
            <a:off x="266639" y="6525344"/>
            <a:ext cx="509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Stage bij de hockey bij sport en bewegen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5" descr="logo prokke ballonn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488" y="2852936"/>
            <a:ext cx="1504639" cy="1090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8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5076056" y="2924944"/>
            <a:ext cx="3240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Stage bij het MICT (media en informatie centrum)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23528" y="73280"/>
            <a:ext cx="33123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Stage bij de autotechniek</a:t>
            </a:r>
            <a:endParaRPr lang="nl-NL" dirty="0"/>
          </a:p>
        </p:txBody>
      </p:sp>
      <p:pic>
        <p:nvPicPr>
          <p:cNvPr id="7" name="Picture 5" descr="logo prokke ballonn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804070" cy="1307719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706274"/>
            <a:ext cx="5544616" cy="3118847"/>
          </a:xfrm>
          <a:prstGeom prst="rect">
            <a:avLst/>
          </a:prstGeom>
        </p:spPr>
      </p:pic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1355" y="1498559"/>
            <a:ext cx="5648718" cy="376713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5004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19" y="44624"/>
            <a:ext cx="5137018" cy="34239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41" y="3501008"/>
            <a:ext cx="5126526" cy="34176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email">
            <a:lum bright="11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56574"/>
            <a:ext cx="3272670" cy="490900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1520" y="338327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Stage bij de bakkers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57200" y="3852692"/>
            <a:ext cx="3250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Stage bij de kinderopvang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580112" y="2420888"/>
            <a:ext cx="32403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Stage bij de verzorging</a:t>
            </a:r>
            <a:endParaRPr lang="nl-NL" dirty="0"/>
          </a:p>
        </p:txBody>
      </p:sp>
      <p:pic>
        <p:nvPicPr>
          <p:cNvPr id="8" name="Picture 5" descr="logo prokke ballonn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712" y="160430"/>
            <a:ext cx="1804070" cy="1307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86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3400" y="548680"/>
            <a:ext cx="6554867" cy="1008112"/>
          </a:xfrm>
        </p:spPr>
        <p:txBody>
          <a:bodyPr/>
          <a:lstStyle/>
          <a:p>
            <a:r>
              <a:rPr lang="nl-NL" b="1" dirty="0" err="1" smtClean="0">
                <a:solidFill>
                  <a:schemeClr val="bg1"/>
                </a:solidFill>
              </a:rPr>
              <a:t>Prokkel</a:t>
            </a:r>
            <a:r>
              <a:rPr lang="nl-NL" b="1" dirty="0" smtClean="0">
                <a:solidFill>
                  <a:schemeClr val="bg1"/>
                </a:solidFill>
              </a:rPr>
              <a:t> 2015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18457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b="1" dirty="0" smtClean="0">
                <a:solidFill>
                  <a:schemeClr val="bg1"/>
                </a:solidFill>
              </a:rPr>
              <a:t>Er is opnieuw een </a:t>
            </a:r>
            <a:r>
              <a:rPr lang="nl-NL" b="1" dirty="0" err="1" smtClean="0">
                <a:solidFill>
                  <a:schemeClr val="bg1"/>
                </a:solidFill>
              </a:rPr>
              <a:t>Prokkel</a:t>
            </a:r>
            <a:r>
              <a:rPr lang="nl-NL" b="1" dirty="0" smtClean="0">
                <a:solidFill>
                  <a:schemeClr val="bg1"/>
                </a:solidFill>
              </a:rPr>
              <a:t> Open podium i.s.m. </a:t>
            </a:r>
            <a:r>
              <a:rPr lang="nl-NL" b="1" dirty="0" err="1" smtClean="0">
                <a:solidFill>
                  <a:schemeClr val="bg1"/>
                </a:solidFill>
              </a:rPr>
              <a:t>Frion</a:t>
            </a:r>
            <a:r>
              <a:rPr lang="nl-NL" b="1" dirty="0" smtClean="0">
                <a:solidFill>
                  <a:schemeClr val="bg1"/>
                </a:solidFill>
              </a:rPr>
              <a:t> en ODDC de </a:t>
            </a:r>
            <a:r>
              <a:rPr lang="nl-NL" b="1" dirty="0" err="1" smtClean="0">
                <a:solidFill>
                  <a:schemeClr val="bg1"/>
                </a:solidFill>
              </a:rPr>
              <a:t>Niloka</a:t>
            </a:r>
            <a:endParaRPr lang="nl-NL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b="1" dirty="0" smtClean="0">
                <a:solidFill>
                  <a:schemeClr val="bg1"/>
                </a:solidFill>
              </a:rPr>
              <a:t>Onderwijsinstelling </a:t>
            </a:r>
            <a:r>
              <a:rPr lang="nl-NL" b="1" dirty="0">
                <a:solidFill>
                  <a:schemeClr val="bg1"/>
                </a:solidFill>
              </a:rPr>
              <a:t>de Twijn doet mee met </a:t>
            </a:r>
            <a:r>
              <a:rPr lang="nl-NL" b="1" dirty="0">
                <a:solidFill>
                  <a:srgbClr val="FF0000"/>
                </a:solidFill>
              </a:rPr>
              <a:t>twee</a:t>
            </a:r>
            <a:r>
              <a:rPr lang="nl-NL" b="1" dirty="0">
                <a:solidFill>
                  <a:schemeClr val="bg1"/>
                </a:solidFill>
              </a:rPr>
              <a:t> klassen</a:t>
            </a:r>
          </a:p>
          <a:p>
            <a:pPr>
              <a:buFontTx/>
              <a:buChar char="-"/>
            </a:pPr>
            <a:r>
              <a:rPr lang="nl-NL" b="1" dirty="0" smtClean="0">
                <a:solidFill>
                  <a:schemeClr val="bg1"/>
                </a:solidFill>
              </a:rPr>
              <a:t>J.P van de Bent doet mee met cliënten aan de </a:t>
            </a:r>
            <a:r>
              <a:rPr lang="nl-NL" b="1" dirty="0" err="1" smtClean="0">
                <a:solidFill>
                  <a:schemeClr val="bg1"/>
                </a:solidFill>
              </a:rPr>
              <a:t>Prokkelstage</a:t>
            </a:r>
            <a:endParaRPr lang="nl-NL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b="1" dirty="0" smtClean="0">
                <a:solidFill>
                  <a:schemeClr val="bg1"/>
                </a:solidFill>
              </a:rPr>
              <a:t>Er zijn gesprekken voor samenwerking met Theater Totaal (een theatergroep bestaand uit mensen met een beperking uit Utrecht)</a:t>
            </a:r>
          </a:p>
          <a:p>
            <a:pPr>
              <a:buFontTx/>
              <a:buChar char="-"/>
            </a:pPr>
            <a:r>
              <a:rPr lang="nl-NL" b="1" dirty="0" smtClean="0">
                <a:solidFill>
                  <a:schemeClr val="bg1"/>
                </a:solidFill>
              </a:rPr>
              <a:t>De studenten krijgen meer tijd (</a:t>
            </a:r>
            <a:r>
              <a:rPr lang="nl-NL" b="1" dirty="0" smtClean="0">
                <a:solidFill>
                  <a:srgbClr val="FF0000"/>
                </a:solidFill>
              </a:rPr>
              <a:t>6</a:t>
            </a:r>
            <a:r>
              <a:rPr lang="nl-NL" b="1" dirty="0" smtClean="0">
                <a:solidFill>
                  <a:schemeClr val="bg1"/>
                </a:solidFill>
              </a:rPr>
              <a:t> uur in de week) en de docent gaat mee om te begeleiden.</a:t>
            </a:r>
          </a:p>
          <a:p>
            <a:pPr>
              <a:buFontTx/>
              <a:buChar char="-"/>
            </a:pPr>
            <a:endParaRPr lang="nl-N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bg1"/>
                </a:solidFill>
              </a:rPr>
              <a:t>Het beloofd weer een succes te worden en vooral een mooie en leerzame ervaring voor iedereen!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Picture 5" descr="logo prokke ballonn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163762" cy="156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9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260649"/>
            <a:ext cx="6154713" cy="1368151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Dit is waarvoor we het doen: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5550768" cy="424847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smtClean="0">
                <a:solidFill>
                  <a:schemeClr val="bg1"/>
                </a:solidFill>
              </a:rPr>
              <a:t>mooie ontmoetingen </a:t>
            </a:r>
            <a:r>
              <a:rPr lang="nl-NL" b="1" dirty="0">
                <a:solidFill>
                  <a:schemeClr val="bg1"/>
                </a:solidFill>
              </a:rPr>
              <a:t>en </a:t>
            </a:r>
            <a:r>
              <a:rPr lang="nl-NL" b="1" dirty="0" smtClean="0">
                <a:solidFill>
                  <a:schemeClr val="bg1"/>
                </a:solidFill>
              </a:rPr>
              <a:t>contacten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De verwondering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De humor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De gezichten </a:t>
            </a:r>
            <a:r>
              <a:rPr lang="nl-NL" b="1" dirty="0">
                <a:solidFill>
                  <a:schemeClr val="bg1"/>
                </a:solidFill>
              </a:rPr>
              <a:t>die niet op kunnen houden met </a:t>
            </a:r>
            <a:r>
              <a:rPr lang="nl-NL" b="1" dirty="0" smtClean="0">
                <a:solidFill>
                  <a:schemeClr val="bg1"/>
                </a:solidFill>
              </a:rPr>
              <a:t>stralen 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De bewuste keuze voor gehandicaptenzorg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De ervaring van de </a:t>
            </a:r>
            <a:r>
              <a:rPr lang="nl-NL" b="1" dirty="0" err="1" smtClean="0">
                <a:solidFill>
                  <a:schemeClr val="bg1"/>
                </a:solidFill>
              </a:rPr>
              <a:t>Prokkelstage</a:t>
            </a:r>
            <a:endParaRPr lang="nl-NL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De verbreding van hun eigen wereld en denkbeelden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En nog zoveel meer…….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5" descr="logo prokke ballonn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25120"/>
            <a:ext cx="1875730" cy="1359664"/>
          </a:xfrm>
          <a:prstGeom prst="rect">
            <a:avLst/>
          </a:prstGeom>
          <a:noFill/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969118"/>
            <a:ext cx="3168352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76056" y="338667"/>
            <a:ext cx="3610744" cy="2010213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Tot slot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body" sz="half" idx="2"/>
          </p:nvPr>
        </p:nvSpPr>
        <p:spPr>
          <a:xfrm>
            <a:off x="4644008" y="2498634"/>
            <a:ext cx="4176463" cy="4170726"/>
          </a:xfrm>
        </p:spPr>
        <p:txBody>
          <a:bodyPr>
            <a:norm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We zijn op zoek naar nog meer leuke </a:t>
            </a:r>
            <a:r>
              <a:rPr lang="nl-NL" sz="2000" b="1" dirty="0" err="1" smtClean="0">
                <a:solidFill>
                  <a:schemeClr val="bg1"/>
                </a:solidFill>
              </a:rPr>
              <a:t>Prokkels</a:t>
            </a:r>
            <a:r>
              <a:rPr lang="nl-NL" sz="2000" b="1" dirty="0" smtClean="0">
                <a:solidFill>
                  <a:schemeClr val="bg1"/>
                </a:solidFill>
              </a:rPr>
              <a:t> en deelnemende partijen.</a:t>
            </a:r>
          </a:p>
          <a:p>
            <a:pPr marL="285750" indent="-285750">
              <a:buFontTx/>
              <a:buChar char="-"/>
            </a:pPr>
            <a:r>
              <a:rPr lang="nl-NL" sz="2000" b="1" dirty="0" smtClean="0">
                <a:solidFill>
                  <a:schemeClr val="bg1"/>
                </a:solidFill>
              </a:rPr>
              <a:t>Wie wil om de tafel op zoek naar nog meer inspirerende ideeën om samen te </a:t>
            </a:r>
            <a:r>
              <a:rPr lang="nl-NL" sz="2000" b="1" dirty="0" err="1" smtClean="0">
                <a:solidFill>
                  <a:schemeClr val="bg1"/>
                </a:solidFill>
              </a:rPr>
              <a:t>Prokkelen</a:t>
            </a:r>
            <a:r>
              <a:rPr lang="nl-NL" sz="2000" b="1" dirty="0" smtClean="0">
                <a:solidFill>
                  <a:schemeClr val="bg1"/>
                </a:solidFill>
              </a:rPr>
              <a:t>? Wie durft de uitdaging aan?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000" b="1" dirty="0" smtClean="0">
                <a:solidFill>
                  <a:schemeClr val="bg1"/>
                </a:solidFill>
              </a:rPr>
              <a:t>Heb je interesse:</a:t>
            </a:r>
          </a:p>
          <a:p>
            <a:pPr marL="285750" indent="-285750">
              <a:buFontTx/>
              <a:buChar char="-"/>
            </a:pPr>
            <a:r>
              <a:rPr lang="nl-NL" sz="2000" b="1" dirty="0" smtClean="0">
                <a:solidFill>
                  <a:schemeClr val="bg1"/>
                </a:solidFill>
              </a:rPr>
              <a:t>Mail; nzaanen@deltion.nl</a:t>
            </a:r>
          </a:p>
        </p:txBody>
      </p:sp>
      <p:pic>
        <p:nvPicPr>
          <p:cNvPr id="4" name="Picture 5" descr="logo prokke ballonn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88913"/>
            <a:ext cx="1876078" cy="1359916"/>
          </a:xfrm>
          <a:prstGeom prst="rect">
            <a:avLst/>
          </a:prstGeom>
          <a:noFill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8" y="548680"/>
            <a:ext cx="3766576" cy="56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-603448"/>
            <a:ext cx="7134944" cy="2596687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4000" b="1" dirty="0" smtClean="0">
                <a:solidFill>
                  <a:schemeClr val="bg1"/>
                </a:solidFill>
              </a:rPr>
              <a:t>De start: Prokkel catwalk 2011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256" y="2204864"/>
            <a:ext cx="4935200" cy="3289303"/>
          </a:xfrm>
          <a:prstGeom prst="rect">
            <a:avLst/>
          </a:prstGeom>
          <a:ln w="88900">
            <a:solidFill>
              <a:srgbClr val="00B0F0">
                <a:alpha val="60000"/>
              </a:srgbClr>
            </a:solidFill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11717"/>
            <a:ext cx="3094413" cy="4641619"/>
          </a:xfrm>
          <a:prstGeom prst="rect">
            <a:avLst/>
          </a:prstGeom>
          <a:ln w="88900">
            <a:solidFill>
              <a:srgbClr val="00B0F0">
                <a:alpha val="60000"/>
              </a:srgbClr>
            </a:solidFill>
          </a:ln>
        </p:spPr>
      </p:pic>
      <p:pic>
        <p:nvPicPr>
          <p:cNvPr id="6" name="Picture 4" descr="logo half blauw klein forma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88913"/>
            <a:ext cx="3071813" cy="555625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3995936" y="570579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De poster is ontworpen door studenten van bureau grafisch. </a:t>
            </a: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T</a:t>
            </a:r>
            <a:r>
              <a:rPr lang="nl-NL" b="1" dirty="0" smtClean="0">
                <a:solidFill>
                  <a:schemeClr val="bg1"/>
                </a:solidFill>
              </a:rPr>
              <a:t>hema is: </a:t>
            </a:r>
            <a:r>
              <a:rPr lang="nl-NL" b="1" dirty="0">
                <a:solidFill>
                  <a:schemeClr val="bg1"/>
                </a:solidFill>
              </a:rPr>
              <a:t>V</a:t>
            </a:r>
            <a:r>
              <a:rPr lang="nl-NL" b="1" dirty="0" smtClean="0">
                <a:solidFill>
                  <a:schemeClr val="bg1"/>
                </a:solidFill>
              </a:rPr>
              <a:t>erbonden en Dichtbij 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405136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Bedankt voor jullie aandacht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/>
            </a:r>
            <a:br>
              <a:rPr lang="nl-NL" b="1" dirty="0">
                <a:solidFill>
                  <a:schemeClr val="bg1"/>
                </a:solidFill>
              </a:rPr>
            </a:b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Susan </a:t>
            </a:r>
            <a:r>
              <a:rPr lang="nl-NL" b="1" dirty="0" err="1">
                <a:solidFill>
                  <a:schemeClr val="bg1"/>
                </a:solidFill>
              </a:rPr>
              <a:t>Duerink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 (Onderwijscentrum de Twijn)</a:t>
            </a:r>
          </a:p>
          <a:p>
            <a:r>
              <a:rPr lang="nl-NL" b="1" dirty="0">
                <a:solidFill>
                  <a:schemeClr val="bg1"/>
                </a:solidFill>
              </a:rPr>
              <a:t/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Natascha van </a:t>
            </a:r>
            <a:r>
              <a:rPr lang="nl-NL" b="1" dirty="0" smtClean="0">
                <a:solidFill>
                  <a:schemeClr val="bg1"/>
                </a:solidFill>
              </a:rPr>
              <a:t>Zaanen 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(Deltion College)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5" descr="logo prokke ballonn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1195"/>
            <a:ext cx="1637741" cy="118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37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logo half blauw klein form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8913"/>
            <a:ext cx="3071813" cy="555625"/>
          </a:xfrm>
          <a:prstGeom prst="rect">
            <a:avLst/>
          </a:prstGeom>
          <a:noFill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34" y="1249980"/>
            <a:ext cx="8240822" cy="5491388"/>
          </a:xfrm>
          <a:prstGeom prst="rect">
            <a:avLst/>
          </a:prstGeom>
          <a:ln w="88900">
            <a:solidFill>
              <a:schemeClr val="accent1">
                <a:alpha val="60000"/>
              </a:schemeClr>
            </a:solidFill>
          </a:ln>
        </p:spPr>
      </p:pic>
    </p:spTree>
  </p:cSld>
  <p:clrMapOvr>
    <a:masterClrMapping/>
  </p:clrMapOvr>
  <p:transition spd="med" advTm="2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logo half blauw klein form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8913"/>
            <a:ext cx="3071813" cy="555625"/>
          </a:xfrm>
          <a:prstGeom prst="rect">
            <a:avLst/>
          </a:prstGeom>
          <a:noFill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77972"/>
            <a:ext cx="8240822" cy="5491388"/>
          </a:xfrm>
          <a:prstGeom prst="rect">
            <a:avLst/>
          </a:prstGeom>
          <a:ln w="88900">
            <a:solidFill>
              <a:srgbClr val="00B0F0">
                <a:alpha val="60000"/>
              </a:srgbClr>
            </a:solidFill>
          </a:ln>
        </p:spPr>
      </p:pic>
    </p:spTree>
  </p:cSld>
  <p:clrMapOvr>
    <a:masterClrMapping/>
  </p:clrMapOvr>
  <p:transition spd="med" advTm="2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logo half blauw klein forma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8913"/>
            <a:ext cx="3071813" cy="555625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197584"/>
              </p:ext>
            </p:extLst>
          </p:nvPr>
        </p:nvGraphicFramePr>
        <p:xfrm>
          <a:off x="467544" y="1628800"/>
          <a:ext cx="3924389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4" imgW="11433600" imgH="15899760" progId="AcroExch.Document.11">
                  <p:embed/>
                </p:oleObj>
              </mc:Choice>
              <mc:Fallback>
                <p:oleObj name="Acrobat Document" r:id="rId4" imgW="11433600" imgH="15899760" progId="AcroExch.Document.11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800"/>
                        <a:ext cx="3924389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52" y="1619938"/>
            <a:ext cx="3763683" cy="519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9488" y="395954"/>
            <a:ext cx="8229600" cy="1252728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Prokkel 2012</a:t>
            </a:r>
            <a:br>
              <a:rPr lang="nl-NL" b="1" dirty="0" smtClean="0">
                <a:solidFill>
                  <a:schemeClr val="bg1"/>
                </a:solidFill>
              </a:rPr>
            </a:br>
            <a:r>
              <a:rPr lang="nl-NL" b="1" dirty="0" smtClean="0">
                <a:solidFill>
                  <a:schemeClr val="bg1"/>
                </a:solidFill>
              </a:rPr>
              <a:t>Prokkel catwalk: Dromen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8604448" y="6080444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36638"/>
      </p:ext>
    </p:extLst>
  </p:cSld>
  <p:clrMapOvr>
    <a:masterClrMapping/>
  </p:clrMapOvr>
  <p:transition spd="med" advTm="2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92696"/>
            <a:ext cx="7855024" cy="864096"/>
          </a:xfrm>
        </p:spPr>
        <p:txBody>
          <a:bodyPr>
            <a:no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De prachtigste dromen komen voorbij; </a:t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zelf kunnen vliegen, dromen over dolfijnen en zelf zingen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571" y="2029898"/>
            <a:ext cx="2913837" cy="409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1973450"/>
            <a:ext cx="2885354" cy="41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868958"/>
          </a:xfrm>
        </p:spPr>
        <p:txBody>
          <a:bodyPr/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En de eerste Prokkel stage</a:t>
            </a:r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Y:\data\OW\Gezondheidszorg Welzijn en Sport\Sociaal Pedagogisch werker niveau 4\2 Map 2011-2012\projecten\Periode 4 verstandelijk gehanicapten\Prokkel 2012\'Fotos Prokkel stage\Posters_stage_Pagina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18280"/>
            <a:ext cx="4094206" cy="54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go half blauw klein forma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8100"/>
            <a:ext cx="3071813" cy="555625"/>
          </a:xfrm>
          <a:prstGeom prst="rect">
            <a:avLst/>
          </a:prstGeom>
          <a:noFill/>
        </p:spPr>
      </p:pic>
      <p:pic>
        <p:nvPicPr>
          <p:cNvPr id="7" name="Picture 2" descr="Y:\data\OW\Gezondheidszorg Welzijn en Sport\Sociaal Pedagogisch werker niveau 4\2 Map 2011-2012\projecten\Periode 4 verstandelijk gehanicapten\Prokkel 2012\'Fotos Prokkel stage\Posters_stage_Pagina_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00" y="1318280"/>
            <a:ext cx="4146300" cy="54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data\OW\Gezondheidszorg Welzijn en Sport\Sociaal Pedagogisch werker niveau 4\2 Map 2011-2012\projecten\Periode 4 verstandelijk gehanicapten\Prokkel 2012\'Fotos Prokkel stage\Posters_stage_Pagina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73" y="1124744"/>
            <a:ext cx="4450535" cy="58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 half blauw klein forma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8913"/>
            <a:ext cx="3071813" cy="5556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451142" cy="58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1395537"/>
            <a:ext cx="6554867" cy="4345793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FF9900"/>
                </a:solidFill>
              </a:rPr>
              <a:t/>
            </a:r>
            <a:br>
              <a:rPr lang="nl-NL" sz="3200" dirty="0" smtClean="0">
                <a:solidFill>
                  <a:srgbClr val="FF9900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Voor de </a:t>
            </a:r>
            <a:r>
              <a:rPr lang="nl-NL" sz="2400" b="1" dirty="0">
                <a:solidFill>
                  <a:schemeClr val="bg1"/>
                </a:solidFill>
              </a:rPr>
              <a:t>P</a:t>
            </a:r>
            <a:r>
              <a:rPr lang="nl-NL" sz="2400" b="1" dirty="0" smtClean="0">
                <a:solidFill>
                  <a:schemeClr val="bg1"/>
                </a:solidFill>
              </a:rPr>
              <a:t>rokkel stage zijn we genomineerd met de gouden Prokkel!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H="1">
            <a:off x="8929236" y="6375786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logo half blauw klein form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675" y="137071"/>
            <a:ext cx="3071813" cy="555625"/>
          </a:xfrm>
          <a:prstGeom prst="rect">
            <a:avLst/>
          </a:prstGeom>
          <a:noFill/>
        </p:spPr>
      </p:pic>
      <p:pic>
        <p:nvPicPr>
          <p:cNvPr id="2050" name="Picture 2" descr="Y:\data\OW\Gezondheidszorg Welzijn en Sport\Sociaal Pedagogisch werker niveau 4\2 Map 2011-2012\projecten\Periode 4 verstandelijk gehanicapten\Prokkel 2012\'Fotos Prokkel stage\P10104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691276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962</TotalTime>
  <Words>465</Words>
  <Application>Microsoft Office PowerPoint</Application>
  <PresentationFormat>Diavoorstelling (4:3)</PresentationFormat>
  <Paragraphs>93</Paragraphs>
  <Slides>20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Segment</vt:lpstr>
      <vt:lpstr>Acrobat Document</vt:lpstr>
      <vt:lpstr>Deltion Prokkelt in  samenwerking met:  Frion, zorginstelling JP van de Bent en Philadelphia, ODDC de Niloka en Onderwijscentrum de Twijn </vt:lpstr>
      <vt:lpstr> De start: Prokkel catwalk 2011</vt:lpstr>
      <vt:lpstr>PowerPoint-presentatie</vt:lpstr>
      <vt:lpstr>PowerPoint-presentatie</vt:lpstr>
      <vt:lpstr>Prokkel 2012 Prokkel catwalk: Dromen</vt:lpstr>
      <vt:lpstr>De prachtigste dromen komen voorbij;  zelf kunnen vliegen, dromen over dolfijnen en zelf zingen</vt:lpstr>
      <vt:lpstr>En de eerste Prokkel stage</vt:lpstr>
      <vt:lpstr>PowerPoint-presentatie</vt:lpstr>
      <vt:lpstr> Voor de Prokkel stage zijn we genomineerd met de gouden Prokkel!</vt:lpstr>
      <vt:lpstr> Prokkel 2013 </vt:lpstr>
      <vt:lpstr>Eerste Prokkel Ervaring  van de Twijn in 2013</vt:lpstr>
      <vt:lpstr>De Prokkel van de twijn 2014</vt:lpstr>
      <vt:lpstr>Hoe ziet het er concreet uit: </vt:lpstr>
      <vt:lpstr>PowerPoint-presentatie</vt:lpstr>
      <vt:lpstr>PowerPoint-presentatie</vt:lpstr>
      <vt:lpstr>PowerPoint-presentatie</vt:lpstr>
      <vt:lpstr>Prokkel 2015</vt:lpstr>
      <vt:lpstr>Dit is waarvoor we het doen:</vt:lpstr>
      <vt:lpstr>Tot slot</vt:lpstr>
      <vt:lpstr>Bedankt voor jullie aandacht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Gebruiker</dc:creator>
  <cp:lastModifiedBy>Monique</cp:lastModifiedBy>
  <cp:revision>93</cp:revision>
  <cp:lastPrinted>2015-01-06T15:34:45Z</cp:lastPrinted>
  <dcterms:created xsi:type="dcterms:W3CDTF">2011-12-08T12:06:30Z</dcterms:created>
  <dcterms:modified xsi:type="dcterms:W3CDTF">2015-02-02T11:48:09Z</dcterms:modified>
</cp:coreProperties>
</file>